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58"/>
  </p:notesMasterIdLst>
  <p:handoutMasterIdLst>
    <p:handoutMasterId r:id="rId59"/>
  </p:handoutMasterIdLst>
  <p:sldIdLst>
    <p:sldId id="288" r:id="rId5"/>
    <p:sldId id="302" r:id="rId6"/>
    <p:sldId id="4512" r:id="rId7"/>
    <p:sldId id="309" r:id="rId8"/>
    <p:sldId id="4487" r:id="rId9"/>
    <p:sldId id="289" r:id="rId10"/>
    <p:sldId id="4517" r:id="rId11"/>
    <p:sldId id="4511" r:id="rId12"/>
    <p:sldId id="4503" r:id="rId13"/>
    <p:sldId id="291" r:id="rId14"/>
    <p:sldId id="4489" r:id="rId15"/>
    <p:sldId id="4513" r:id="rId16"/>
    <p:sldId id="4514" r:id="rId17"/>
    <p:sldId id="4515" r:id="rId18"/>
    <p:sldId id="4516" r:id="rId19"/>
    <p:sldId id="290" r:id="rId20"/>
    <p:sldId id="4505" r:id="rId21"/>
    <p:sldId id="4507" r:id="rId22"/>
    <p:sldId id="294" r:id="rId23"/>
    <p:sldId id="297" r:id="rId24"/>
    <p:sldId id="299" r:id="rId25"/>
    <p:sldId id="4497" r:id="rId26"/>
    <p:sldId id="4506" r:id="rId27"/>
    <p:sldId id="4504" r:id="rId28"/>
    <p:sldId id="4490" r:id="rId29"/>
    <p:sldId id="4501" r:id="rId30"/>
    <p:sldId id="310" r:id="rId31"/>
    <p:sldId id="4491" r:id="rId32"/>
    <p:sldId id="4496" r:id="rId33"/>
    <p:sldId id="4495" r:id="rId34"/>
    <p:sldId id="4492" r:id="rId35"/>
    <p:sldId id="308" r:id="rId36"/>
    <p:sldId id="4502" r:id="rId37"/>
    <p:sldId id="4499" r:id="rId38"/>
    <p:sldId id="4493" r:id="rId39"/>
    <p:sldId id="4498" r:id="rId40"/>
    <p:sldId id="4500" r:id="rId41"/>
    <p:sldId id="4494" r:id="rId42"/>
    <p:sldId id="306" r:id="rId43"/>
    <p:sldId id="4510" r:id="rId44"/>
    <p:sldId id="4509" r:id="rId45"/>
    <p:sldId id="4484" r:id="rId46"/>
    <p:sldId id="316" r:id="rId47"/>
    <p:sldId id="317" r:id="rId48"/>
    <p:sldId id="4486" r:id="rId49"/>
    <p:sldId id="301" r:id="rId50"/>
    <p:sldId id="4518" r:id="rId51"/>
    <p:sldId id="4488" r:id="rId52"/>
    <p:sldId id="311" r:id="rId53"/>
    <p:sldId id="312" r:id="rId54"/>
    <p:sldId id="313" r:id="rId55"/>
    <p:sldId id="315" r:id="rId56"/>
    <p:sldId id="314" r:id="rId5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BFF"/>
    <a:srgbClr val="C1E0FF"/>
    <a:srgbClr val="EFF5FB"/>
    <a:srgbClr val="820000"/>
    <a:srgbClr val="EFF7FF"/>
    <a:srgbClr val="D5EAFF"/>
    <a:srgbClr val="FFFAEB"/>
    <a:srgbClr val="2B4D89"/>
    <a:srgbClr val="254275"/>
    <a:srgbClr val="052A6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97" autoAdjust="0"/>
    <p:restoredTop sz="91709" autoAdjust="0"/>
  </p:normalViewPr>
  <p:slideViewPr>
    <p:cSldViewPr snapToGrid="0">
      <p:cViewPr varScale="1">
        <p:scale>
          <a:sx n="75" d="100"/>
          <a:sy n="75" d="100"/>
        </p:scale>
        <p:origin x="-254" y="48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878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7/1/2021 10:26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12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68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066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897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1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753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59" r:id="rId2"/>
    <p:sldLayoutId id="2147484660" r:id="rId3"/>
    <p:sldLayoutId id="2147484661" r:id="rId4"/>
    <p:sldLayoutId id="2147484658" r:id="rId5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184772" y="3045067"/>
            <a:ext cx="71125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 Semibold" charset="0"/>
                <a:ea typeface="Segoe UI Semibold" charset="0"/>
                <a:cs typeface="Segoe UI Semibold" charset="0"/>
              </a:rPr>
              <a:t>Building Multi-language Reports in Power BI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Power BI Desktop to prepare PBIX to support translations</a:t>
            </a:r>
          </a:p>
          <a:p>
            <a:pPr lvl="1"/>
            <a:r>
              <a:rPr lang="en-US" dirty="0"/>
              <a:t>Design data model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Localized Labels</a:t>
            </a:r>
            <a:r>
              <a:rPr lang="en-US" dirty="0"/>
              <a:t> table with measures with localizable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PBIX </a:t>
            </a:r>
          </a:p>
          <a:p>
            <a:pPr lvl="1"/>
            <a:r>
              <a:rPr lang="en-US" dirty="0"/>
              <a:t>Add metadata translations to PBIX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152E-4C94-4992-846F-B89ABED9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PBIX Project File Deployment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3C3E2-7D92-4146-9722-1F27E8F1B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601533"/>
          </a:xfrm>
        </p:spPr>
        <p:txBody>
          <a:bodyPr/>
          <a:lstStyle/>
          <a:p>
            <a:r>
              <a:rPr lang="en-US" dirty="0"/>
              <a:t>You can use a simply file deployment scheme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a more advanced file deployment scheme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Guidance for localizing Power BI Reports will be the same in either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ABDFD-B9F1-4CFE-B9BA-E8CFC76EDB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26" y="1764706"/>
            <a:ext cx="2212244" cy="196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39CD0-D75D-4F90-89FF-0F46A3D296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70" y="4417359"/>
            <a:ext cx="4742687" cy="177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0530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00777A-2457-4B3B-80BE-5E13FE56E5AC}"/>
              </a:ext>
            </a:extLst>
          </p:cNvPr>
          <p:cNvSpPr/>
          <p:nvPr/>
        </p:nvSpPr>
        <p:spPr>
          <a:xfrm>
            <a:off x="432904" y="1073647"/>
            <a:ext cx="3387256" cy="3366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PBIX Scenario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A37B7D-2DC1-441E-ABA1-C716800CC56C}"/>
              </a:ext>
            </a:extLst>
          </p:cNvPr>
          <p:cNvGrpSpPr/>
          <p:nvPr/>
        </p:nvGrpSpPr>
        <p:grpSpPr>
          <a:xfrm>
            <a:off x="753093" y="1549400"/>
            <a:ext cx="2726043" cy="2623930"/>
            <a:chOff x="5761973" y="2057400"/>
            <a:chExt cx="2726043" cy="26239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10BA2B-44F7-42DD-8FEB-5D3E3D6D2F38}"/>
                </a:ext>
              </a:extLst>
            </p:cNvPr>
            <p:cNvSpPr/>
            <p:nvPr/>
          </p:nvSpPr>
          <p:spPr>
            <a:xfrm>
              <a:off x="5764695" y="2057400"/>
              <a:ext cx="2723321" cy="2186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8BD91B-998D-400E-9CE5-FE5B02833524}"/>
                </a:ext>
              </a:extLst>
            </p:cNvPr>
            <p:cNvSpPr/>
            <p:nvPr/>
          </p:nvSpPr>
          <p:spPr>
            <a:xfrm>
              <a:off x="5761973" y="4258849"/>
              <a:ext cx="272441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ProductSales.pbix</a:t>
              </a:r>
            </a:p>
          </p:txBody>
        </p:sp>
      </p:grp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ACD83DB5-E338-4470-BFE5-961AFE8E1978}"/>
              </a:ext>
            </a:extLst>
          </p:cNvPr>
          <p:cNvSpPr/>
          <p:nvPr/>
        </p:nvSpPr>
        <p:spPr>
          <a:xfrm>
            <a:off x="984194" y="2682904"/>
            <a:ext cx="2266121" cy="854764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Definition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153DC3-B898-406A-A344-528515535015}"/>
              </a:ext>
            </a:extLst>
          </p:cNvPr>
          <p:cNvSpPr/>
          <p:nvPr/>
        </p:nvSpPr>
        <p:spPr>
          <a:xfrm>
            <a:off x="994353" y="1786835"/>
            <a:ext cx="2186609" cy="685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Layout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86F38-6F74-4440-80FD-B9A20E43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PBIX Scenario</a:t>
            </a:r>
          </a:p>
        </p:txBody>
      </p:sp>
    </p:spTree>
    <p:extLst>
      <p:ext uri="{BB962C8B-B14F-4D97-AF65-F5344CB8AC3E}">
        <p14:creationId xmlns:p14="http://schemas.microsoft.com/office/powerpoint/2010/main" val="16846436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00777A-2457-4B3B-80BE-5E13FE56E5AC}"/>
              </a:ext>
            </a:extLst>
          </p:cNvPr>
          <p:cNvSpPr/>
          <p:nvPr/>
        </p:nvSpPr>
        <p:spPr>
          <a:xfrm>
            <a:off x="768184" y="1412240"/>
            <a:ext cx="7949096" cy="4104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Dataset Scenario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A37B7D-2DC1-441E-ABA1-C716800CC56C}"/>
              </a:ext>
            </a:extLst>
          </p:cNvPr>
          <p:cNvGrpSpPr/>
          <p:nvPr/>
        </p:nvGrpSpPr>
        <p:grpSpPr>
          <a:xfrm>
            <a:off x="5486401" y="2016760"/>
            <a:ext cx="2798415" cy="2623930"/>
            <a:chOff x="5761973" y="2057400"/>
            <a:chExt cx="2726042" cy="26239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10BA2B-44F7-42DD-8FEB-5D3E3D6D2F38}"/>
                </a:ext>
              </a:extLst>
            </p:cNvPr>
            <p:cNvSpPr/>
            <p:nvPr/>
          </p:nvSpPr>
          <p:spPr>
            <a:xfrm>
              <a:off x="5764694" y="2057400"/>
              <a:ext cx="2723321" cy="2186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8BD91B-998D-400E-9CE5-FE5B02833524}"/>
                </a:ext>
              </a:extLst>
            </p:cNvPr>
            <p:cNvSpPr/>
            <p:nvPr/>
          </p:nvSpPr>
          <p:spPr>
            <a:xfrm>
              <a:off x="5761973" y="4258849"/>
              <a:ext cx="272441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ProductSalesDataset.pbix</a:t>
              </a:r>
            </a:p>
          </p:txBody>
        </p:sp>
      </p:grp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ACD83DB5-E338-4470-BFE5-961AFE8E1978}"/>
              </a:ext>
            </a:extLst>
          </p:cNvPr>
          <p:cNvSpPr/>
          <p:nvPr/>
        </p:nvSpPr>
        <p:spPr>
          <a:xfrm>
            <a:off x="5789874" y="3150264"/>
            <a:ext cx="2266121" cy="854764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Definition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153DC3-B898-406A-A344-528515535015}"/>
              </a:ext>
            </a:extLst>
          </p:cNvPr>
          <p:cNvSpPr/>
          <p:nvPr/>
        </p:nvSpPr>
        <p:spPr>
          <a:xfrm>
            <a:off x="5800033" y="2254195"/>
            <a:ext cx="2186609" cy="685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Layout</a:t>
            </a:r>
          </a:p>
          <a:p>
            <a:pPr algn="ctr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(not used)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6281D-67B6-4E23-95F8-59159A25D243}"/>
              </a:ext>
            </a:extLst>
          </p:cNvPr>
          <p:cNvSpPr/>
          <p:nvPr/>
        </p:nvSpPr>
        <p:spPr>
          <a:xfrm>
            <a:off x="1111705" y="1981200"/>
            <a:ext cx="3013255" cy="10740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39C17D-D9F1-4B3F-8E7A-89CA7266C755}"/>
              </a:ext>
            </a:extLst>
          </p:cNvPr>
          <p:cNvSpPr/>
          <p:nvPr/>
        </p:nvSpPr>
        <p:spPr>
          <a:xfrm>
            <a:off x="1108693" y="3070129"/>
            <a:ext cx="3014461" cy="422481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ProductSalesReport01.pbix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3DE1A-A2EA-4D0D-BB3C-57F59FFB5E47}"/>
              </a:ext>
            </a:extLst>
          </p:cNvPr>
          <p:cNvSpPr/>
          <p:nvPr/>
        </p:nvSpPr>
        <p:spPr>
          <a:xfrm>
            <a:off x="1288993" y="2225039"/>
            <a:ext cx="2663247" cy="6438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8064D-71EC-4580-BC97-C8117CDAD932}"/>
              </a:ext>
            </a:extLst>
          </p:cNvPr>
          <p:cNvSpPr/>
          <p:nvPr/>
        </p:nvSpPr>
        <p:spPr>
          <a:xfrm>
            <a:off x="1111705" y="3799840"/>
            <a:ext cx="3013255" cy="10740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A487E4-DA01-42C3-BBBB-2C55012C09AA}"/>
              </a:ext>
            </a:extLst>
          </p:cNvPr>
          <p:cNvSpPr/>
          <p:nvPr/>
        </p:nvSpPr>
        <p:spPr>
          <a:xfrm>
            <a:off x="1108693" y="4888769"/>
            <a:ext cx="3014461" cy="422481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ProductSalesReport02.pbix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15811F-7186-4082-9C10-0459648E5FA9}"/>
              </a:ext>
            </a:extLst>
          </p:cNvPr>
          <p:cNvSpPr/>
          <p:nvPr/>
        </p:nvSpPr>
        <p:spPr>
          <a:xfrm>
            <a:off x="1288993" y="4043679"/>
            <a:ext cx="2663247" cy="6438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Layout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EF2667-6578-45CB-825D-0A30CA4DEB4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52240" y="2546957"/>
            <a:ext cx="1778000" cy="9480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3B6582-93DE-455B-B392-758ED933F2FD}"/>
              </a:ext>
            </a:extLst>
          </p:cNvPr>
          <p:cNvCxnSpPr>
            <a:cxnSpLocks/>
          </p:cNvCxnSpPr>
          <p:nvPr/>
        </p:nvCxnSpPr>
        <p:spPr>
          <a:xfrm flipV="1">
            <a:off x="3962400" y="3789680"/>
            <a:ext cx="1747520" cy="5689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Dataset Scenario</a:t>
            </a:r>
          </a:p>
        </p:txBody>
      </p: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00777A-2457-4B3B-80BE-5E13FE56E5AC}"/>
              </a:ext>
            </a:extLst>
          </p:cNvPr>
          <p:cNvSpPr/>
          <p:nvPr/>
        </p:nvSpPr>
        <p:spPr>
          <a:xfrm>
            <a:off x="768184" y="1412240"/>
            <a:ext cx="7949096" cy="4104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Data Modeling Scenario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0BA2B-44F7-42DD-8FEB-5D3E3D6D2F38}"/>
              </a:ext>
            </a:extLst>
          </p:cNvPr>
          <p:cNvSpPr/>
          <p:nvPr/>
        </p:nvSpPr>
        <p:spPr>
          <a:xfrm>
            <a:off x="5489194" y="2875280"/>
            <a:ext cx="2795622" cy="13280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BD91B-998D-400E-9CE5-FE5B02833524}"/>
              </a:ext>
            </a:extLst>
          </p:cNvPr>
          <p:cNvSpPr/>
          <p:nvPr/>
        </p:nvSpPr>
        <p:spPr>
          <a:xfrm>
            <a:off x="5486401" y="4218209"/>
            <a:ext cx="2796741" cy="422481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productsales.model.bim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ACD83DB5-E338-4470-BFE5-961AFE8E1978}"/>
              </a:ext>
            </a:extLst>
          </p:cNvPr>
          <p:cNvSpPr/>
          <p:nvPr/>
        </p:nvSpPr>
        <p:spPr>
          <a:xfrm>
            <a:off x="5789874" y="3150264"/>
            <a:ext cx="2266121" cy="854764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Definition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6281D-67B6-4E23-95F8-59159A25D243}"/>
              </a:ext>
            </a:extLst>
          </p:cNvPr>
          <p:cNvSpPr/>
          <p:nvPr/>
        </p:nvSpPr>
        <p:spPr>
          <a:xfrm>
            <a:off x="1111705" y="1981200"/>
            <a:ext cx="3013255" cy="10740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39C17D-D9F1-4B3F-8E7A-89CA7266C755}"/>
              </a:ext>
            </a:extLst>
          </p:cNvPr>
          <p:cNvSpPr/>
          <p:nvPr/>
        </p:nvSpPr>
        <p:spPr>
          <a:xfrm>
            <a:off x="1108693" y="3070129"/>
            <a:ext cx="3014461" cy="422481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ProductSalesReport01.pbix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3DE1A-A2EA-4D0D-BB3C-57F59FFB5E47}"/>
              </a:ext>
            </a:extLst>
          </p:cNvPr>
          <p:cNvSpPr/>
          <p:nvPr/>
        </p:nvSpPr>
        <p:spPr>
          <a:xfrm>
            <a:off x="1288993" y="2225039"/>
            <a:ext cx="2663247" cy="6438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8064D-71EC-4580-BC97-C8117CDAD932}"/>
              </a:ext>
            </a:extLst>
          </p:cNvPr>
          <p:cNvSpPr/>
          <p:nvPr/>
        </p:nvSpPr>
        <p:spPr>
          <a:xfrm>
            <a:off x="1111705" y="3799840"/>
            <a:ext cx="3013255" cy="10740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A487E4-DA01-42C3-BBBB-2C55012C09AA}"/>
              </a:ext>
            </a:extLst>
          </p:cNvPr>
          <p:cNvSpPr/>
          <p:nvPr/>
        </p:nvSpPr>
        <p:spPr>
          <a:xfrm>
            <a:off x="1108693" y="4888769"/>
            <a:ext cx="3014461" cy="422481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ProductSalesReport02.pbix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15811F-7186-4082-9C10-0459648E5FA9}"/>
              </a:ext>
            </a:extLst>
          </p:cNvPr>
          <p:cNvSpPr/>
          <p:nvPr/>
        </p:nvSpPr>
        <p:spPr>
          <a:xfrm>
            <a:off x="1288993" y="4043679"/>
            <a:ext cx="2663247" cy="6438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Layout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EF2667-6578-45CB-825D-0A30CA4DEB4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52240" y="2546957"/>
            <a:ext cx="1778000" cy="9480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3B6582-93DE-455B-B392-758ED933F2FD}"/>
              </a:ext>
            </a:extLst>
          </p:cNvPr>
          <p:cNvCxnSpPr>
            <a:cxnSpLocks/>
          </p:cNvCxnSpPr>
          <p:nvPr/>
        </p:nvCxnSpPr>
        <p:spPr>
          <a:xfrm flipV="1">
            <a:off x="3962400" y="3789680"/>
            <a:ext cx="1747520" cy="5689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E7B8E976-ED02-4D9A-83DE-8C7ACB5B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Data Modeling Scenario</a:t>
            </a:r>
          </a:p>
        </p:txBody>
      </p:sp>
    </p:spTree>
    <p:extLst>
      <p:ext uri="{BB962C8B-B14F-4D97-AF65-F5344CB8AC3E}">
        <p14:creationId xmlns:p14="http://schemas.microsoft.com/office/powerpoint/2010/main" val="20253396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PBIX Project for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078039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 such a textbox or button</a:t>
            </a:r>
          </a:p>
          <a:p>
            <a:pPr lvl="1"/>
            <a:r>
              <a:rPr lang="en-US" dirty="0"/>
              <a:t>Don’t display page tabs  - their content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63219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Language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Visual Title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English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Sales Revenue by Country and Year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Spanish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Ingresos por ventas por país y año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French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Chiffre d’affaires par pays et année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German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Umsatz nach Land und Jahr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Dutch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Omzet</a:t>
                      </a:r>
                      <a:r>
                        <a:rPr lang="en-US" sz="2000" dirty="0">
                          <a:effectLst/>
                        </a:rPr>
                        <a:t> per land en </a:t>
                      </a:r>
                      <a:r>
                        <a:rPr lang="en-US" sz="2000" dirty="0" err="1">
                          <a:effectLst/>
                        </a:rPr>
                        <a:t>jaar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200876"/>
          </a:xfrm>
        </p:spPr>
        <p:txBody>
          <a:bodyPr/>
          <a:lstStyle/>
          <a:p>
            <a:r>
              <a:rPr lang="en-US" sz="2400" dirty="0"/>
              <a:t>Localized Label table provides strategy for translating headers and captions</a:t>
            </a:r>
          </a:p>
          <a:p>
            <a:pPr lvl="1"/>
            <a:r>
              <a:rPr lang="en-US" sz="2000" dirty="0"/>
              <a:t>Strings that require localization are created as measures</a:t>
            </a:r>
          </a:p>
          <a:p>
            <a:pPr lvl="1"/>
            <a:r>
              <a:rPr lang="en-US" sz="2000" dirty="0"/>
              <a:t>Localized labels build on top of Power BI feature to localize measure names</a:t>
            </a:r>
          </a:p>
          <a:p>
            <a:r>
              <a:rPr lang="en-US" sz="2400" dirty="0"/>
              <a:t>How to get started</a:t>
            </a:r>
          </a:p>
          <a:p>
            <a:pPr lvl="1"/>
            <a:r>
              <a:rPr lang="en-US" sz="2000" dirty="0"/>
              <a:t>Create the Localized Label table</a:t>
            </a:r>
          </a:p>
          <a:p>
            <a:pPr lvl="1"/>
            <a:r>
              <a:rPr lang="en-US" sz="2000" dirty="0"/>
              <a:t>Add a new measure for each string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6" y="4206874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51" y="4265889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61993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/>
              <a:t>Localized Labels</a:t>
            </a:r>
          </a:p>
          <a:p>
            <a:r>
              <a:rPr lang="en-US" dirty="0"/>
              <a:t>Add a measure for any string content that needs to be localized</a:t>
            </a:r>
          </a:p>
          <a:p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6065483" y="2424915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057501" y="3060662"/>
            <a:ext cx="4388858" cy="447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PBIX Development</a:t>
            </a:r>
          </a:p>
          <a:p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/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Using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587888"/>
          </a:xfrm>
        </p:spPr>
        <p:txBody>
          <a:bodyPr/>
          <a:lstStyle/>
          <a:p>
            <a:r>
              <a:rPr lang="en-US" dirty="0"/>
              <a:t>Using a custom visual to surface localized labels</a:t>
            </a:r>
          </a:p>
          <a:p>
            <a:pPr lvl="1"/>
            <a:r>
              <a:rPr lang="en-US" dirty="0"/>
              <a:t>Sample provides custom visual project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5" y="2034710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130936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742371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0B6AEB-B3E6-4959-843F-548F30F05DDB}"/>
              </a:ext>
            </a:extLst>
          </p:cNvPr>
          <p:cNvSpPr/>
          <p:nvPr/>
        </p:nvSpPr>
        <p:spPr>
          <a:xfrm>
            <a:off x="1023731" y="3687416"/>
            <a:ext cx="8418443" cy="15902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39211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8" y="1814593"/>
            <a:ext cx="8979507" cy="84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C93B1-FA2D-400F-98F8-D1A16965D1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40" y="3623946"/>
            <a:ext cx="2203230" cy="271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AA907-6110-4115-B12C-6E464E38F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165" y="3781768"/>
            <a:ext cx="1701454" cy="12871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0565B2-F203-43ED-8173-8B8890AE59D2}"/>
              </a:ext>
            </a:extLst>
          </p:cNvPr>
          <p:cNvGrpSpPr/>
          <p:nvPr/>
        </p:nvGrpSpPr>
        <p:grpSpPr>
          <a:xfrm>
            <a:off x="4114799" y="3998844"/>
            <a:ext cx="2599218" cy="1040296"/>
            <a:chOff x="4104860" y="3303105"/>
            <a:chExt cx="2657060" cy="722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62A76A-FBCF-409C-B33A-21E0A965D7BC}"/>
                </a:ext>
              </a:extLst>
            </p:cNvPr>
            <p:cNvSpPr/>
            <p:nvPr/>
          </p:nvSpPr>
          <p:spPr>
            <a:xfrm>
              <a:off x="4104860" y="3707296"/>
              <a:ext cx="2653748" cy="31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Localized Label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52CC28-DA39-4B76-A4B4-4FD79C3EC9C1}"/>
                </a:ext>
              </a:extLst>
            </p:cNvPr>
            <p:cNvSpPr/>
            <p:nvPr/>
          </p:nvSpPr>
          <p:spPr>
            <a:xfrm>
              <a:off x="4108172" y="3303105"/>
              <a:ext cx="2653748" cy="31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Shape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3BD75A-FCA8-4E01-A80C-88C94EF31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" y="3909113"/>
            <a:ext cx="2819223" cy="121947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06AB95B-77E3-46EF-9B44-A051F9475732}"/>
              </a:ext>
            </a:extLst>
          </p:cNvPr>
          <p:cNvSpPr/>
          <p:nvPr/>
        </p:nvSpPr>
        <p:spPr>
          <a:xfrm>
            <a:off x="6738730" y="4094921"/>
            <a:ext cx="556592" cy="29817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9814E9-A9B1-4433-A756-8911DEC6A87D}"/>
              </a:ext>
            </a:extLst>
          </p:cNvPr>
          <p:cNvSpPr/>
          <p:nvPr/>
        </p:nvSpPr>
        <p:spPr>
          <a:xfrm>
            <a:off x="9705893" y="997446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Dutch (nl-NL)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13C457-F5C4-49F4-944E-5BAB0DEFC0EE}"/>
              </a:ext>
            </a:extLst>
          </p:cNvPr>
          <p:cNvSpPr/>
          <p:nvPr/>
        </p:nvSpPr>
        <p:spPr>
          <a:xfrm>
            <a:off x="7336625" y="997446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(de-DE)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329AC-AE8B-4E0B-9FB7-421509E9592C}"/>
              </a:ext>
            </a:extLst>
          </p:cNvPr>
          <p:cNvSpPr/>
          <p:nvPr/>
        </p:nvSpPr>
        <p:spPr>
          <a:xfrm>
            <a:off x="4986131" y="990820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French (fr-FR)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9D73D-074D-41D8-AA0E-CAD430EA662F}"/>
              </a:ext>
            </a:extLst>
          </p:cNvPr>
          <p:cNvSpPr/>
          <p:nvPr/>
        </p:nvSpPr>
        <p:spPr>
          <a:xfrm>
            <a:off x="2666338" y="997446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Spanish (es-ES)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6A807-A950-4D1E-9088-C9F9C21A7DB8}"/>
              </a:ext>
            </a:extLst>
          </p:cNvPr>
          <p:cNvSpPr/>
          <p:nvPr/>
        </p:nvSpPr>
        <p:spPr>
          <a:xfrm>
            <a:off x="347870" y="997446"/>
            <a:ext cx="2097156" cy="577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 (en-US)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9BDB24-CEF3-4154-B3B0-DBEE8682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5" t="1711" r="6785" b="4511"/>
          <a:stretch/>
        </p:blipFill>
        <p:spPr>
          <a:xfrm>
            <a:off x="477079" y="1371401"/>
            <a:ext cx="1846457" cy="5207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4A0654-6992-4C28-81A1-A0224071E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9" t="1705" r="5496" b="2379"/>
          <a:stretch/>
        </p:blipFill>
        <p:spPr>
          <a:xfrm>
            <a:off x="2788020" y="1371401"/>
            <a:ext cx="1846455" cy="5193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B0FA5D-E34F-4144-971F-1911F6CF0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5" b="3188"/>
          <a:stretch/>
        </p:blipFill>
        <p:spPr>
          <a:xfrm>
            <a:off x="5098959" y="1371401"/>
            <a:ext cx="1882123" cy="5207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ECB5D-336A-490E-B01F-E541E2A9E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4" r="3105" b="3970"/>
          <a:stretch/>
        </p:blipFill>
        <p:spPr>
          <a:xfrm>
            <a:off x="7445566" y="1371401"/>
            <a:ext cx="1885911" cy="5192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6EEE8-54BA-4FAA-879A-3711016E3F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843" b="4097"/>
          <a:stretch/>
        </p:blipFill>
        <p:spPr>
          <a:xfrm>
            <a:off x="9795962" y="1381340"/>
            <a:ext cx="1902395" cy="516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2346B9-50F5-4C0F-B92E-C38E9730893C}"/>
              </a:ext>
            </a:extLst>
          </p:cNvPr>
          <p:cNvGrpSpPr/>
          <p:nvPr/>
        </p:nvGrpSpPr>
        <p:grpSpPr>
          <a:xfrm>
            <a:off x="1070648" y="1778000"/>
            <a:ext cx="4598632" cy="1844839"/>
            <a:chOff x="3407448" y="1381760"/>
            <a:chExt cx="5502358" cy="2207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6244040" y="1589847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6549352" y="1936141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6920757" y="2282678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3875528" y="1605960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3859416" y="2669373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203973" y="1965146"/>
              <a:ext cx="1538727" cy="44780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36" y="2711027"/>
              <a:ext cx="1603176" cy="2933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3407448" y="1381760"/>
              <a:ext cx="5502358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8A324C-8701-4370-B79C-21142FDF362C}"/>
              </a:ext>
            </a:extLst>
          </p:cNvPr>
          <p:cNvGrpSpPr/>
          <p:nvPr/>
        </p:nvGrpSpPr>
        <p:grpSpPr>
          <a:xfrm>
            <a:off x="1026160" y="4317436"/>
            <a:ext cx="5913120" cy="2045700"/>
            <a:chOff x="3281680" y="4225996"/>
            <a:chExt cx="6380480" cy="2207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6996393" y="4434082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7301705" y="4780377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7673110" y="5126913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3653086" y="4450196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3636973" y="5513609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981530" y="4809381"/>
              <a:ext cx="1715962" cy="5525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4965418" y="5547206"/>
              <a:ext cx="1724019" cy="3255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3281680" y="4225996"/>
              <a:ext cx="6380480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6706371" y="5207475"/>
              <a:ext cx="925636" cy="5089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Dataset 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54655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on datasets running in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5" y="1986718"/>
            <a:ext cx="8971280" cy="4217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dirty="0" err="1"/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21977" y="3223198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416868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project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>
              <a:lnSpc>
                <a:spcPct val="150000"/>
              </a:lnSpc>
            </a:pPr>
            <a:r>
              <a:rPr lang="en-US" dirty="0"/>
              <a:t>Building multi-language reports is trick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/>
              <a:t>What Not To Do</a:t>
            </a:r>
            <a:r>
              <a:rPr lang="en-US" dirty="0"/>
              <a:t> is more important than learning </a:t>
            </a:r>
            <a:r>
              <a:rPr lang="en-US" b="1" dirty="0"/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/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/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70044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FD2677-DBE6-4D1E-9228-342FC8490C6A}"/>
              </a:ext>
            </a:extLst>
          </p:cNvPr>
          <p:cNvGrpSpPr/>
          <p:nvPr/>
        </p:nvGrpSpPr>
        <p:grpSpPr>
          <a:xfrm>
            <a:off x="1310640" y="4389120"/>
            <a:ext cx="4998720" cy="1656080"/>
            <a:chOff x="1290320" y="4318000"/>
            <a:chExt cx="4998720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90320" y="4318000"/>
              <a:ext cx="4998720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108" y="4763134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747" y="4424583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>
              <a:off x="2961861" y="4916999"/>
              <a:ext cx="785191" cy="4671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F85BE-002F-46A4-9DBC-CFA8238109DA}"/>
              </a:ext>
            </a:extLst>
          </p:cNvPr>
          <p:cNvSpPr/>
          <p:nvPr/>
        </p:nvSpPr>
        <p:spPr>
          <a:xfrm>
            <a:off x="649356" y="2110408"/>
            <a:ext cx="8673547" cy="2759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B3D43-8F01-4B26-BE07-9504366ED60D}"/>
              </a:ext>
            </a:extLst>
          </p:cNvPr>
          <p:cNvSpPr/>
          <p:nvPr/>
        </p:nvSpPr>
        <p:spPr>
          <a:xfrm>
            <a:off x="1073426" y="2405270"/>
            <a:ext cx="2445026" cy="21567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SQL Database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5C184B73-2F48-44EB-B8B1-7699A891740C}"/>
              </a:ext>
            </a:extLst>
          </p:cNvPr>
          <p:cNvSpPr/>
          <p:nvPr/>
        </p:nvSpPr>
        <p:spPr>
          <a:xfrm>
            <a:off x="1321904" y="2604053"/>
            <a:ext cx="1977887" cy="1510748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019EB-3468-4F96-9C91-6D578339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97" y="3174420"/>
            <a:ext cx="1495425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6B7A41-70CE-4A2E-8291-FE62ED39097E}"/>
              </a:ext>
            </a:extLst>
          </p:cNvPr>
          <p:cNvSpPr/>
          <p:nvPr/>
        </p:nvSpPr>
        <p:spPr>
          <a:xfrm>
            <a:off x="6003236" y="2425148"/>
            <a:ext cx="2743200" cy="21369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BI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F6E11-1C37-4CA1-BBC8-919AE0B6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17" y="2756355"/>
            <a:ext cx="2409825" cy="1447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01A1E4-5C71-4F01-A1E2-882380407A0C}"/>
              </a:ext>
            </a:extLst>
          </p:cNvPr>
          <p:cNvSpPr/>
          <p:nvPr/>
        </p:nvSpPr>
        <p:spPr>
          <a:xfrm>
            <a:off x="3091512" y="3210340"/>
            <a:ext cx="3060811" cy="695738"/>
          </a:xfrm>
          <a:prstGeom prst="rightArrow">
            <a:avLst>
              <a:gd name="adj1" fmla="val 61886"/>
              <a:gd name="adj2" fmla="val 72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Power Query Solution</a:t>
            </a:r>
          </a:p>
          <a:p>
            <a:pPr algn="ctr"/>
            <a:r>
              <a:rPr lang="en-US" sz="1400" dirty="0"/>
              <a:t>for content translation</a:t>
            </a:r>
          </a:p>
        </p:txBody>
      </p: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85159"/>
          </a:xfrm>
        </p:spPr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301381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161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46" y="2745059"/>
            <a:ext cx="5777865" cy="181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40" y="4729379"/>
            <a:ext cx="5686425" cy="1868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862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Workflows to Manage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Multi-language Report Design with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</p:txBody>
      </p:sp>
    </p:spTree>
    <p:extLst>
      <p:ext uri="{BB962C8B-B14F-4D97-AF65-F5344CB8AC3E}">
        <p14:creationId xmlns:p14="http://schemas.microsoft.com/office/powerpoint/2010/main" val="26281303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Product Sales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F1914E2-6E59-4F7F-BEBD-87E9FAC704CD}"/>
              </a:ext>
            </a:extLst>
          </p:cNvPr>
          <p:cNvSpPr/>
          <p:nvPr/>
        </p:nvSpPr>
        <p:spPr>
          <a:xfrm>
            <a:off x="1133061" y="2474843"/>
            <a:ext cx="3468756" cy="2554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58EE-676B-4401-8DCB-AF111D6B8C4F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D563CA-91AB-43B5-976C-C69526011DB7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59BF09-FF84-42FF-895B-DC79917A0CA4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C016C0-E3D1-4AA3-9924-81C9F7F283C2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B76007-91B8-4B46-B6DE-BB3917540BAF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BB7595-703D-47D1-BAA3-45CA800C87DD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CB411-2BB0-4EDC-B353-7B121EFB48A6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72C266-0106-4DA7-9483-576EC9EFC100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66D474-99A4-4CB0-B5CB-A7B860CD5362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A012F-B163-4C9E-B819-A0E50C8F78A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F3996-4419-4DBA-8D70-FF868A988BC3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4A3B21-2CB7-4813-8A46-B9BC0DFD4343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17761E-F51D-4A20-8263-87776719A13F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377036-FDEC-4478-8407-CC05A0AF7198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56A3C4-B4A1-4DBC-9CBB-4B391204A159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F7FC0-B10F-4823-A517-FD705F83065B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9E13DE-B6CA-4FAD-BBBC-439396D2DA67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AA0000-5B27-4177-8AFE-7510F1387B51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EE372E-3141-4AA1-8B26-D043CCE9DB3B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092B71-FCA7-48A6-8DF5-DDDD823730F7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54207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02B0E2-8222-4AA0-B0F5-4C47701DD6E7}"/>
              </a:ext>
            </a:extLst>
          </p:cNvPr>
          <p:cNvGrpSpPr/>
          <p:nvPr/>
        </p:nvGrpSpPr>
        <p:grpSpPr>
          <a:xfrm>
            <a:off x="7970919" y="1209302"/>
            <a:ext cx="2949762" cy="3340950"/>
            <a:chOff x="6815991" y="3242730"/>
            <a:chExt cx="3156013" cy="35745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86FB0C-F8A5-43A6-BF42-E8CE857418B6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8F5B9D-FBA3-49EE-925D-175BB117BBA9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D6BD32-6AB8-4708-860E-C237694428AB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F042F2-1610-414E-B4FB-6F1137B80A6E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338C5-0D65-48BE-B5F3-382850EFF788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90190E-8367-45A0-85C2-AE0DE0469118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5A053-6F59-43A6-A22C-55DE6127777C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A6F3F-E747-4F66-920A-2785D73578EE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EBE103-9BBC-4604-917C-D1837EBB9EE7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7BF4939-C1FE-4A55-992E-9EE123C55C02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466130-8DFD-4320-914B-85282629232A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BAE9EF-F835-4869-A5EF-60081EC1D6C5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558F4D-4D8D-4AD2-B850-71CB504854D6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F25AB5-6C2C-41B5-8AA9-71ACCFD9E62B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28E7F3-CAD2-45A3-AD6A-1E726627E9DC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B738EE-021A-45A2-AA23-D372A806F4F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85EF81B-36B2-452F-9B9D-F22B661E21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E74BB6-0CB6-4B1E-9EED-401C2B0348D0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A50B65-0594-44DB-84F4-35162A8DDED7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7D6B07-0715-414D-9BBC-CA284C7D6355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446C58-D13E-463C-8795-D11E68FE7D86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DEEB87-2B2E-451F-A932-0B07B52A08C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D3F901-B1F6-4D35-8863-6CCADEDFB3B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3A81C1-8B9A-4EA0-92AC-7C108802B9F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69C9B0-D6F2-439A-8B85-FEDB2D35E71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79351C4-2564-4D69-B384-77E24085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04" y="930274"/>
            <a:ext cx="1619250" cy="147637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F1C13D-3BD8-4C48-9FED-BFA7ABCCDE39}"/>
              </a:ext>
            </a:extLst>
          </p:cNvPr>
          <p:cNvSpPr/>
          <p:nvPr/>
        </p:nvSpPr>
        <p:spPr>
          <a:xfrm>
            <a:off x="1133060" y="854765"/>
            <a:ext cx="1500809" cy="15405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B0497C-B317-4410-9E76-7462978C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42" y="226046"/>
            <a:ext cx="3987850" cy="2328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08BC89-43A6-4F9E-8440-7BA92EFC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97" y="3241330"/>
            <a:ext cx="6858523" cy="2205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05471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Created to support programming tabular model databases in SQL Analysis Services</a:t>
            </a:r>
          </a:p>
          <a:p>
            <a:pPr lvl="1"/>
            <a:r>
              <a:rPr lang="en-US" dirty="0"/>
              <a:t>Updated to support programming datasets in Power BI Desktop and the Power BI Service</a:t>
            </a:r>
          </a:p>
          <a:p>
            <a:r>
              <a:rPr lang="en-US" dirty="0"/>
              <a:t>TOM provides a programmatic way to view/edit data models</a:t>
            </a:r>
          </a:p>
          <a:p>
            <a:pPr lvl="1"/>
            <a:r>
              <a:rPr lang="en-US" dirty="0"/>
              <a:t>Creating models</a:t>
            </a:r>
          </a:p>
          <a:p>
            <a:pPr lvl="1"/>
            <a:r>
              <a:rPr lang="en-US" dirty="0"/>
              <a:t>importing and refreshing data</a:t>
            </a:r>
          </a:p>
          <a:p>
            <a:pPr lvl="1"/>
            <a:r>
              <a:rPr lang="en-US" dirty="0"/>
              <a:t>Assigning roles and permissions</a:t>
            </a:r>
          </a:p>
          <a:p>
            <a:pPr lvl="1"/>
            <a:r>
              <a:rPr lang="en-US" dirty="0"/>
              <a:t>Adding support for secondary cultures/languages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7FB2A-3C3A-49F8-A250-F377B5631AB5}"/>
              </a:ext>
            </a:extLst>
          </p:cNvPr>
          <p:cNvGrpSpPr/>
          <p:nvPr/>
        </p:nvGrpSpPr>
        <p:grpSpPr>
          <a:xfrm>
            <a:off x="7364632" y="3296519"/>
            <a:ext cx="2949762" cy="3340950"/>
            <a:chOff x="6815991" y="3242730"/>
            <a:chExt cx="3156013" cy="35745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D4C79-A308-42AA-982A-B439A6E12AD2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7161FD-203C-47C1-8A7B-7076BED782A2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340E6-2551-4877-B6A6-F980786E7F09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19CAE8-85D9-4FB1-A879-990287E9607B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845B11-847B-4100-81A2-36A1FA5BA363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73691-D2D8-4817-9B9D-8EE873C9069C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927BD8-EE82-4385-806B-8676774FFB5B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EF8D9-B521-46AC-851D-0E881D8C4992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271C01-E52C-40C5-A921-E536A38E350A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DEED13-844B-40F4-9235-F16472203BD9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196629-3622-40DD-AB27-5C2F3C1204B7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8C3FD0-2AF1-454D-AE7E-4649AF35506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68E53C-2660-42C5-8941-947B8AEC5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48C1CE-0707-4B88-A380-D659D4281A1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737CC8-2FA5-4324-A6D5-D55A9CBF7A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23F79B-5396-4A9D-A36B-231A42086F5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30DA66-8E0E-4848-AB58-C4E03F252F3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3AF86A-44B8-462B-98DD-6CCC626B706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082FC7-F1B9-407A-9DA5-B52036A58FBF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69D34-A345-416E-A9DF-7C1A1985F863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A931DF-C9F9-4FA9-B842-A799A61229B7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8AAF9B-D4FC-484D-9BF9-A05641758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3A92CD-36A2-42D5-8DAF-A70DA5E74C2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272D1C-7AD0-469B-A072-371C7C703DFC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981472-232A-4873-9C6A-DD115612B5A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90829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00493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</a:t>
            </a:r>
            <a:r>
              <a:rPr lang="en-US" dirty="0" err="1"/>
              <a:t>en</a:t>
            </a:r>
            <a:r>
              <a:rPr lang="en-US" dirty="0"/>
              <a:t>-US) but contains no translations</a:t>
            </a:r>
          </a:p>
          <a:p>
            <a:pPr lvl="1"/>
            <a:r>
              <a:rPr lang="en-US" dirty="0"/>
              <a:t>You must add translations for each spoken language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28" y="2754957"/>
            <a:ext cx="2650472" cy="192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14" y="2748591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0EFE7-8F0D-438F-BB84-6545D129ABCE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A330A-6B0D-48B6-955A-F73FACA3FC1B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2248164" y="4962704"/>
            <a:ext cx="1745793" cy="2398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9B7E6E-198B-44BB-A16A-432775FBC235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40C1D-A023-4D56-90B7-E39F890B707E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CC4B1-E7BD-472D-8CC3-8B64F0ED6D85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76816-0C17-44FC-A5CD-1AD7F3A42883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2058895" y="3716233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2058895" y="404686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2058895" y="436138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2058895" y="4691442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2046805" y="507140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2465483" y="5199507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Translation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55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71D-0707-4BC0-8B1E-31DC191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DDAD1-A09C-4B1E-A3DF-6FBB16A84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Translations must be added for each required language</a:t>
            </a:r>
          </a:p>
          <a:p>
            <a:pPr lvl="1"/>
            <a:r>
              <a:rPr lang="en-US" dirty="0"/>
              <a:t>Contains </a:t>
            </a:r>
            <a:r>
              <a:rPr lang="en-US" b="1" dirty="0" err="1"/>
              <a:t>translatedCaption</a:t>
            </a:r>
            <a:r>
              <a:rPr lang="en-US" dirty="0"/>
              <a:t> for each translated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0B007-1727-40A2-8DD6-B46E97DA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350360"/>
            <a:ext cx="5497008" cy="4406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95814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643847" y="2209903"/>
            <a:ext cx="6034977" cy="3733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D630-FED8-4B14-915D-EFCE8F20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52" y="2220343"/>
            <a:ext cx="4670788" cy="3744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>
            <a:off x="5476461" y="4194310"/>
            <a:ext cx="171947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3026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406775" y="330661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61" y="340057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292" y="340344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6470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995680" y="2072640"/>
            <a:ext cx="11236960" cy="4023360"/>
          </a:xfrm>
          <a:prstGeom prst="rect">
            <a:avLst/>
          </a:prstGeom>
          <a:solidFill>
            <a:srgbClr val="F7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1324567" y="2311504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457441" y="2306320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6352649" y="4113030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205547191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sample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15827"/>
          </a:xfrm>
        </p:spPr>
        <p:txBody>
          <a:bodyPr/>
          <a:lstStyle/>
          <a:p>
            <a:r>
              <a:rPr lang="en-US" dirty="0"/>
              <a:t>C# console application which programs TOM to add translations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5BFA4-8D07-425C-9D6A-A0C4A082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1" y="3036813"/>
            <a:ext cx="458152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560632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TranslationsManager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9" y="1884609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17838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FD8AC-82A4-4820-BBB2-77BF7F94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GitHub Repository for Multilanguage-Reports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77F-B748-4A77-A9F1-9093A2826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 code for this developer samples available for download</a:t>
            </a:r>
          </a:p>
          <a:p>
            <a:pPr marL="341313" lvl="1" indent="0">
              <a:buNone/>
            </a:pPr>
            <a:r>
              <a:rPr lang="en-US" dirty="0">
                <a:hlinkClick r:id="rId2"/>
              </a:rPr>
              <a:t>https://github.com/PowerBiDevCamp/Multilanguage-Reports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256F6-D1C5-4A83-AD07-163620F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73" y="2221734"/>
            <a:ext cx="8758971" cy="45091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712361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B0C4-45A6-4A62-916D-4EFC02BB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TranslationsManager.PopulateDefaultCultureTranslations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92216-DB75-47A2-88FF-7FEFA97E9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This code adds translation to the default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28995-CE8B-4239-8FF0-593868A8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9" y="1891592"/>
            <a:ext cx="6480837" cy="4517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F3EB9-BCEE-459D-8C8A-254BF38B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9"/>
          <a:stretch/>
        </p:blipFill>
        <p:spPr>
          <a:xfrm>
            <a:off x="7676516" y="1878837"/>
            <a:ext cx="4232201" cy="4566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969754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06B-FBB2-4FE6-8B3A-C3F0EA6D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31B16-8357-4421-85D3-DA28FD63F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Abstracts away call to Microsoft Translator service to translate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B0B08-38A6-49B1-A683-BAB5391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05" y="1875747"/>
            <a:ext cx="6358114" cy="4750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48653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D9BF-6679-45F2-A7B8-337D997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TranslatorService.GetTranslations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1426-AEEE-4431-B874-22534F5C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5" y="1122962"/>
            <a:ext cx="5767710" cy="365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315CF6-184C-4EBD-92C9-936CD9E1081C}"/>
              </a:ext>
            </a:extLst>
          </p:cNvPr>
          <p:cNvSpPr/>
          <p:nvPr/>
        </p:nvSpPr>
        <p:spPr>
          <a:xfrm>
            <a:off x="301215" y="4964354"/>
            <a:ext cx="1861074" cy="17673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TranslationsBuilder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5CEAE-59A1-4488-95EC-8446BD944085}"/>
              </a:ext>
            </a:extLst>
          </p:cNvPr>
          <p:cNvSpPr/>
          <p:nvPr/>
        </p:nvSpPr>
        <p:spPr>
          <a:xfrm>
            <a:off x="2164438" y="5430281"/>
            <a:ext cx="6172200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https://api.cognitive.microsofttranslator.com/translate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?api-version=3.0&amp;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from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to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nl-NL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6B93E-F018-4A9F-A6C5-09E971FBDC77}"/>
              </a:ext>
            </a:extLst>
          </p:cNvPr>
          <p:cNvSpPr/>
          <p:nvPr/>
        </p:nvSpPr>
        <p:spPr>
          <a:xfrm>
            <a:off x="8439375" y="5039957"/>
            <a:ext cx="2447364" cy="17373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 Translator Service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CA96-92AE-450D-840A-F3A7FA05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87" y="5443846"/>
            <a:ext cx="161925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EB7796-FEAC-4871-968C-3BE6FA1FE92A}"/>
              </a:ext>
            </a:extLst>
          </p:cNvPr>
          <p:cNvSpPr/>
          <p:nvPr/>
        </p:nvSpPr>
        <p:spPr>
          <a:xfrm flipH="1">
            <a:off x="2183801" y="5983946"/>
            <a:ext cx="7702475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response    </a:t>
            </a:r>
            <a:endParaRPr lang="en-US" sz="9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E266F-219E-494F-8581-F8AE17B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60" y="5877262"/>
            <a:ext cx="1387599" cy="669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335253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56F5-D0DD-495B-9340-CC67868B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TranslationsManager.PopulateTranslations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F2DB7-BCE1-4590-81F6-21397319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Add translations for each of the secondary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B698C-5FB3-46BD-BCB6-4A896BE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4" y="2008652"/>
            <a:ext cx="5628684" cy="4359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268FE-F36B-4705-B4A2-B1A224B2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1" y="2001520"/>
            <a:ext cx="5475427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30531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versus Content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3260" tIns="46630" rIns="93260" bIns="4663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PBIX Localization only supported for dataset definition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Report layout provides no support for localization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Metadata translations supported for table names and field name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Metadata translations support localizing table names and field names</a:t>
            </a:r>
          </a:p>
          <a:p>
            <a:pPr lvl="1"/>
            <a:r>
              <a:rPr lang="en-US" dirty="0"/>
              <a:t>Metadata translations not used to localize content (e.g. Product name or Country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C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r>
              <a:rPr lang="en-US" dirty="0"/>
              <a:t>Content translations added using specific data model design strategy</a:t>
            </a:r>
          </a:p>
          <a:p>
            <a:pPr lvl="1"/>
            <a:r>
              <a:rPr lang="en-US" dirty="0"/>
              <a:t>Best practices currently based on replicated rows pattern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7880B-3440-44F4-918A-DC0A179C7F23}"/>
              </a:ext>
            </a:extLst>
          </p:cNvPr>
          <p:cNvGrpSpPr/>
          <p:nvPr/>
        </p:nvGrpSpPr>
        <p:grpSpPr>
          <a:xfrm>
            <a:off x="1422400" y="2072641"/>
            <a:ext cx="1813544" cy="2062480"/>
            <a:chOff x="9448800" y="1168400"/>
            <a:chExt cx="2651760" cy="30157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D17A2A-BA24-47E2-89A4-91601F77384C}"/>
                </a:ext>
              </a:extLst>
            </p:cNvPr>
            <p:cNvSpPr/>
            <p:nvPr/>
          </p:nvSpPr>
          <p:spPr>
            <a:xfrm>
              <a:off x="9448800" y="1168400"/>
              <a:ext cx="2638066" cy="29565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5363F-0454-478A-B6C6-49D692786106}"/>
                </a:ext>
              </a:extLst>
            </p:cNvPr>
            <p:cNvSpPr/>
            <p:nvPr/>
          </p:nvSpPr>
          <p:spPr>
            <a:xfrm>
              <a:off x="9458960" y="3761672"/>
              <a:ext cx="2641600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/>
                <a:t>PBIX File</a:t>
              </a:r>
            </a:p>
          </p:txBody>
        </p: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63809CD3-DC39-49B0-9C16-CF79DB8EE8B4}"/>
                </a:ext>
              </a:extLst>
            </p:cNvPr>
            <p:cNvSpPr/>
            <p:nvPr/>
          </p:nvSpPr>
          <p:spPr>
            <a:xfrm>
              <a:off x="9651558" y="2536247"/>
              <a:ext cx="2266121" cy="1034330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Dataset Definition</a:t>
              </a:r>
            </a:p>
            <a:p>
              <a:pPr algn="ctr"/>
              <a:r>
                <a:rPr lang="en-US" sz="800" i="1" dirty="0">
                  <a:solidFill>
                    <a:schemeClr val="tx1"/>
                  </a:solidFill>
                </a:rPr>
                <a:t>supports localization</a:t>
              </a:r>
              <a:endParaRPr lang="en-US" sz="1050" i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BEC361-38D2-4755-A6C6-3A5B8DE543FF}"/>
                </a:ext>
              </a:extLst>
            </p:cNvPr>
            <p:cNvSpPr/>
            <p:nvPr/>
          </p:nvSpPr>
          <p:spPr>
            <a:xfrm>
              <a:off x="9683141" y="1487998"/>
              <a:ext cx="2186609" cy="892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Report Layout</a:t>
              </a:r>
              <a:br>
                <a:rPr lang="en-US" sz="1050" dirty="0">
                  <a:solidFill>
                    <a:schemeClr val="tx1"/>
                  </a:solidFill>
                </a:rPr>
              </a:br>
              <a:r>
                <a:rPr lang="en-US" sz="800" i="1" dirty="0">
                  <a:solidFill>
                    <a:schemeClr val="tx1"/>
                  </a:solidFill>
                </a:rPr>
                <a:t>does not support localization</a:t>
              </a:r>
              <a:endParaRPr lang="en-US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6A750C-0FA3-440E-8B4C-B242DE58F99E}"/>
              </a:ext>
            </a:extLst>
          </p:cNvPr>
          <p:cNvSpPr/>
          <p:nvPr/>
        </p:nvSpPr>
        <p:spPr>
          <a:xfrm>
            <a:off x="6278880" y="843280"/>
            <a:ext cx="2638066" cy="2956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77A81-8EE6-4446-9283-29D5F33F0F01}"/>
              </a:ext>
            </a:extLst>
          </p:cNvPr>
          <p:cNvSpPr/>
          <p:nvPr/>
        </p:nvSpPr>
        <p:spPr>
          <a:xfrm>
            <a:off x="6289040" y="3436552"/>
            <a:ext cx="2641600" cy="422481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PBIX File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811A28DA-928F-4FE5-881D-F6CBD65658CB}"/>
              </a:ext>
            </a:extLst>
          </p:cNvPr>
          <p:cNvSpPr/>
          <p:nvPr/>
        </p:nvSpPr>
        <p:spPr>
          <a:xfrm>
            <a:off x="6481638" y="2211127"/>
            <a:ext cx="2266121" cy="1034330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supports localization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1628AB-839C-430B-98F4-5C20267B1A7D}"/>
              </a:ext>
            </a:extLst>
          </p:cNvPr>
          <p:cNvSpPr/>
          <p:nvPr/>
        </p:nvSpPr>
        <p:spPr>
          <a:xfrm>
            <a:off x="6513221" y="1162878"/>
            <a:ext cx="2186609" cy="892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Layout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200" i="1" dirty="0">
                <a:solidFill>
                  <a:schemeClr val="tx1"/>
                </a:solidFill>
              </a:rPr>
              <a:t>does not support localization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793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154710"/>
          </a:xfrm>
        </p:spPr>
        <p:txBody>
          <a:bodyPr/>
          <a:lstStyle/>
          <a:p>
            <a:r>
              <a:rPr lang="en-US" sz="2400" dirty="0"/>
              <a:t>Best design pattern for content translation in Power BI is row replication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marL="341313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Power Query can add value in row replication design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54" y="1764982"/>
            <a:ext cx="5342505" cy="18628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76F8B4-A70E-4E0F-9AAB-D5E6BB6BE7D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8" y="4385959"/>
            <a:ext cx="5993948" cy="19055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16" y="1231761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89" y="1188071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b="2264"/>
          <a:stretch/>
        </p:blipFill>
        <p:spPr>
          <a:xfrm>
            <a:off x="596347" y="3896277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015" y="3891101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10604</TotalTime>
  <Words>1819</Words>
  <Application>Microsoft Office PowerPoint</Application>
  <PresentationFormat>Custom</PresentationFormat>
  <Paragraphs>356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Introduction to Building Multi-language Reports in Power BI</vt:lpstr>
      <vt:lpstr>European Product Sales Demo</vt:lpstr>
      <vt:lpstr> GitHub Repository for Multilanguage-Reports Sample</vt:lpstr>
      <vt:lpstr>Metadata Translations versus Content Translations</vt:lpstr>
      <vt:lpstr>PowerPoint Presentation</vt:lpstr>
      <vt:lpstr>Understanding Content Translation</vt:lpstr>
      <vt:lpstr>Metadata Translations Combined with Content Translations</vt:lpstr>
      <vt:lpstr>Workflow for Multi-language PBIX Development</vt:lpstr>
      <vt:lpstr>Agenda</vt:lpstr>
      <vt:lpstr>Choose a PBIX Project File Deployment Scheme</vt:lpstr>
      <vt:lpstr>Single PBIX Scenario</vt:lpstr>
      <vt:lpstr>Shared Dataset Scenario</vt:lpstr>
      <vt:lpstr>Advanced Data Modeling Scenario</vt:lpstr>
      <vt:lpstr>Preparing a PBIX Project for Translations</vt:lpstr>
      <vt:lpstr>Using Dynamic Visual Titles</vt:lpstr>
      <vt:lpstr>Creating the Localized Label Table</vt:lpstr>
      <vt:lpstr>Localized Labels Table</vt:lpstr>
      <vt:lpstr>Surfacing a Localized Label</vt:lpstr>
      <vt:lpstr>Configuring Localized Label Display Properties</vt:lpstr>
      <vt:lpstr>Developing a Custom Visual: LocalizedLabel</vt:lpstr>
      <vt:lpstr>Designing Navigation</vt:lpstr>
      <vt:lpstr>Translating Button Captions</vt:lpstr>
      <vt:lpstr>Agenda</vt:lpstr>
      <vt:lpstr>Adding Dataset Translations</vt:lpstr>
      <vt:lpstr>Working with Tabular Editor</vt:lpstr>
      <vt:lpstr>Agenda</vt:lpstr>
      <vt:lpstr>Loading Reports with Locale using a Query String Parameter</vt:lpstr>
      <vt:lpstr>Using localeSettings in Embed Config</vt:lpstr>
      <vt:lpstr>Agenda</vt:lpstr>
      <vt:lpstr>Content Localization Through Row Replication</vt:lpstr>
      <vt:lpstr>Content Localization in Power Query</vt:lpstr>
      <vt:lpstr>Data Model Implementation of Row Replication Strategy</vt:lpstr>
      <vt:lpstr>Agenda</vt:lpstr>
      <vt:lpstr>Loading Report with Replicated Row Strategy</vt:lpstr>
      <vt:lpstr>Generating the Embed Token with LocalizedUser Role</vt:lpstr>
      <vt:lpstr>Summary</vt:lpstr>
      <vt:lpstr>Summary</vt:lpstr>
      <vt:lpstr>PowerPoint Presentation</vt:lpstr>
      <vt:lpstr>PowerPoint Presentation</vt:lpstr>
      <vt:lpstr>Tabular Object Model (TOM)</vt:lpstr>
      <vt:lpstr>Adding Metadata Translations</vt:lpstr>
      <vt:lpstr>Adding Secondary Cultures</vt:lpstr>
      <vt:lpstr>Adding Translations using Tabular Editor</vt:lpstr>
      <vt:lpstr>Exporting/Importing Metadata Translations</vt:lpstr>
      <vt:lpstr>Adding Translations using Tabular Editor</vt:lpstr>
      <vt:lpstr>Translations Builder sample application</vt:lpstr>
      <vt:lpstr>TranslationsManager class</vt:lpstr>
      <vt:lpstr>TranslationsManager.PopulateDefaultCultureTranslations</vt:lpstr>
      <vt:lpstr>TranslatorService class</vt:lpstr>
      <vt:lpstr>TranslatorService.GetTranslations</vt:lpstr>
      <vt:lpstr>TranslationsManager.PopulateTranslations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309</cp:revision>
  <cp:lastPrinted>2019-05-02T20:11:39Z</cp:lastPrinted>
  <dcterms:created xsi:type="dcterms:W3CDTF">2018-09-21T01:16:59Z</dcterms:created>
  <dcterms:modified xsi:type="dcterms:W3CDTF">2021-07-01T23:04:22Z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